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1014" r:id="rId5"/>
    <p:sldId id="782" r:id="rId6"/>
    <p:sldId id="1016" r:id="rId7"/>
    <p:sldId id="314" r:id="rId8"/>
    <p:sldId id="1017" r:id="rId9"/>
    <p:sldId id="800" r:id="rId10"/>
    <p:sldId id="313" r:id="rId11"/>
    <p:sldId id="1018" r:id="rId12"/>
    <p:sldId id="878" r:id="rId13"/>
    <p:sldId id="1046" r:id="rId14"/>
    <p:sldId id="798" r:id="rId15"/>
    <p:sldId id="316" r:id="rId16"/>
    <p:sldId id="1074" r:id="rId17"/>
    <p:sldId id="744"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p:scale>
          <a:sx n="111" d="100"/>
          <a:sy n="111" d="100"/>
        </p:scale>
        <p:origin x="1192" y="3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8/27/22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16</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8/27/22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8/27/22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8/27/22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8/27/22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8/27/22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8/27/22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8/27/22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8/27/22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8/27/22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8/27/22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8/27/22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8/27/22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2.png"/><Relationship Id="rId11" Type="http://schemas.openxmlformats.org/officeDocument/2006/relationships/image" Target="../media/image330.png"/><Relationship Id="rId5" Type="http://schemas.openxmlformats.org/officeDocument/2006/relationships/image" Target="../media/image231.png"/><Relationship Id="rId15" Type="http://schemas.openxmlformats.org/officeDocument/2006/relationships/image" Target="../media/image37.png"/><Relationship Id="rId10" Type="http://schemas.openxmlformats.org/officeDocument/2006/relationships/image" Target="../media/image282.png"/><Relationship Id="rId4" Type="http://schemas.openxmlformats.org/officeDocument/2006/relationships/image" Target="../media/image221.png"/><Relationship Id="rId9" Type="http://schemas.openxmlformats.org/officeDocument/2006/relationships/image" Target="../media/image272.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0.png"/><Relationship Id="rId12" Type="http://schemas.openxmlformats.org/officeDocument/2006/relationships/image" Target="../media/image380.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321.png"/><Relationship Id="rId5" Type="http://schemas.openxmlformats.org/officeDocument/2006/relationships/image" Target="../media/image181.png"/><Relationship Id="rId15" Type="http://schemas.openxmlformats.org/officeDocument/2006/relationships/image" Target="../media/image63.png"/><Relationship Id="rId10" Type="http://schemas.openxmlformats.org/officeDocument/2006/relationships/image" Target="../media/image311.png"/><Relationship Id="rId19" Type="http://schemas.openxmlformats.org/officeDocument/2006/relationships/image" Target="../media/image67.png"/><Relationship Id="rId4" Type="http://schemas.openxmlformats.org/officeDocument/2006/relationships/image" Target="../media/image171.png"/><Relationship Id="rId9" Type="http://schemas.openxmlformats.org/officeDocument/2006/relationships/image" Target="../media/image30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6.gif"/></Relationships>
</file>

<file path=ppt/slides/_rels/slide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5.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11" Type="http://schemas.openxmlformats.org/officeDocument/2006/relationships/image" Target="../media/image1050.png"/><Relationship Id="rId10" Type="http://schemas.openxmlformats.org/officeDocument/2006/relationships/image" Target="../media/image1040.png"/><Relationship Id="rId4" Type="http://schemas.openxmlformats.org/officeDocument/2006/relationships/image" Target="../media/image58.jpe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gif"/><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63208" y="2005066"/>
                <a:ext cx="8671837" cy="2445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Far field: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𝑆</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oMath>
                </a14:m>
                <a:r>
                  <a:rPr lang="en-US" sz="2000" dirty="0">
                    <a:solidFill>
                      <a:srgbClr val="000000"/>
                    </a:solidFill>
                  </a:rPr>
                  <a:t>, so:</a:t>
                </a: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radiation formula: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𝐺</m:t>
                        </m:r>
                      </m:e>
                      <m:sub>
                        <m:r>
                          <a:rPr lang="en-US" sz="2000" i="1">
                            <a:solidFill>
                              <a:srgbClr val="000000"/>
                            </a:solidFill>
                            <a:latin typeface="Cambria Math" panose="02040503050406030204" pitchFamily="18" charset="0"/>
                            <a:cs typeface="Calibri" panose="020F0502020204030204" pitchFamily="34" charset="0"/>
                          </a:rPr>
                          <m:t>1</m:t>
                        </m:r>
                      </m:sub>
                    </m:sSub>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oMath>
                </a14:m>
                <a:endParaRPr lang="en-US" sz="2000" dirty="0">
                  <a:solidFill>
                    <a:srgbClr val="000000"/>
                  </a:solidFill>
                </a:endParaRP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𝐺</m:t>
                        </m:r>
                      </m:e>
                      <m:sub>
                        <m:r>
                          <a:rPr lang="en-US" sz="2000" b="0" i="1" smtClean="0">
                            <a:solidFill>
                              <a:srgbClr val="000000"/>
                            </a:solidFill>
                            <a:latin typeface="Cambria Math" panose="02040503050406030204" pitchFamily="18" charset="0"/>
                            <a:cs typeface="Calibri" panose="020F0502020204030204" pitchFamily="34" charset="0"/>
                          </a:rPr>
                          <m:t>1</m:t>
                        </m:r>
                      </m:sub>
                    </m:sSub>
                    <m:r>
                      <a:rPr lang="en-US" sz="2000" i="1">
                        <a:solidFill>
                          <a:srgbClr val="000000"/>
                        </a:solidFill>
                        <a:latin typeface="Cambria Math" panose="02040503050406030204" pitchFamily="18" charset="0"/>
                        <a:cs typeface="Calibri" panose="020F0502020204030204" pitchFamily="34" charset="0"/>
                      </a:rPr>
                      <m:t>=1, </m:t>
                    </m:r>
                    <m:r>
                      <a:rPr lang="en-US" sz="2000" b="0" i="1" smtClean="0">
                        <a:solidFill>
                          <a:srgbClr val="000000"/>
                        </a:solidFill>
                        <a:latin typeface="Cambria Math" panose="02040503050406030204" pitchFamily="18" charset="0"/>
                        <a:cs typeface="Calibri" panose="020F0502020204030204" pitchFamily="34" charset="0"/>
                      </a:rPr>
                      <m:t> </m:t>
                    </m:r>
                    <m:sSub>
                      <m:sSubPr>
                        <m:ctrlPr>
                          <a:rPr lang="en-US" sz="2000" i="1" smtClean="0">
                            <a:solidFill>
                              <a:srgbClr val="000000"/>
                            </a:solidFill>
                            <a:latin typeface="Cambria Math" panose="02040503050406030204" pitchFamily="18" charset="0"/>
                            <a:cs typeface="Calibri" panose="020F0502020204030204" pitchFamily="34" charset="0"/>
                          </a:rPr>
                        </m:ctrlPr>
                      </m:sSubPr>
                      <m:e>
                        <m:r>
                          <a:rPr lang="en-US" sz="2000" b="0" i="1" smtClean="0">
                            <a:solidFill>
                              <a:srgbClr val="000000"/>
                            </a:solidFill>
                            <a:latin typeface="Cambria Math" panose="02040503050406030204" pitchFamily="18" charset="0"/>
                            <a:cs typeface="Calibri" panose="020F0502020204030204" pitchFamily="34" charset="0"/>
                          </a:rPr>
                          <m:t>𝐴</m:t>
                        </m:r>
                      </m:e>
                      <m:sub>
                        <m:r>
                          <a:rPr lang="en-US" sz="2000" b="0" i="1" smtClean="0">
                            <a:solidFill>
                              <a:srgbClr val="000000"/>
                            </a:solidFill>
                            <a:latin typeface="Cambria Math" panose="02040503050406030204" pitchFamily="18" charset="0"/>
                            <a:cs typeface="Calibri" panose="020F0502020204030204" pitchFamily="34" charset="0"/>
                          </a:rPr>
                          <m:t>2</m:t>
                        </m:r>
                      </m:sub>
                    </m:sSub>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latinLnBrk="1" hangingPunct="0"/>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63208" y="2005066"/>
                <a:ext cx="8671837" cy="2445476"/>
              </a:xfrm>
              <a:prstGeom prst="rect">
                <a:avLst/>
              </a:prstGeom>
              <a:blipFill>
                <a:blip r:embed="rId3"/>
                <a:stretch>
                  <a:fillRect l="-10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411012"/>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07107" y="5066504"/>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417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Proof:</a:t>
                </a:r>
              </a:p>
              <a:p>
                <a:pPr marL="742950" lvl="1"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a:t>
                </a:r>
              </a:p>
              <a:p>
                <a:pPr marL="742950" lvl="1" indent="-285750" hangingPunct="0">
                  <a:buFont typeface="Arial" panose="020B0604020202020204" pitchFamily="34" charset="0"/>
                  <a:buChar char="•"/>
                </a:pPr>
                <a:r>
                  <a:rPr lang="en-US" sz="2000" dirty="0">
                    <a:solidFill>
                      <a:srgbClr val="000000"/>
                    </a:solidFill>
                  </a:rPr>
                  <a:t>The energy received is</a:t>
                </a:r>
              </a:p>
              <a:p>
                <a:pPr marL="1257300" lvl="2"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1257300" lvl="2"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1257300" lvl="2"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4178450"/>
              </a:xfrm>
              <a:prstGeom prst="rect">
                <a:avLst/>
              </a:prstGeom>
              <a:blipFill>
                <a:blip r:embed="rId3"/>
                <a:stretch>
                  <a:fillRect l="-909" t="-14848" r="-6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5577" y="1523967"/>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5577" y="1523967"/>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113544" y="271378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0427" y="290664"/>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0876" y="1300148"/>
                <a:ext cx="8790794" cy="46289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Assume dipole is lossless so </a:t>
                </a:r>
                <a14:m>
                  <m:oMath xmlns:m="http://schemas.openxmlformats.org/officeDocument/2006/math">
                    <m:r>
                      <a:rPr lang="en-US" sz="2000" b="0" i="1" smtClean="0">
                        <a:solidFill>
                          <a:srgbClr val="000000"/>
                        </a:solidFill>
                        <a:latin typeface="Cambria Math" panose="02040503050406030204" pitchFamily="18" charset="0"/>
                      </a:rPr>
                      <m:t>𝑅</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=1</m:t>
                    </m:r>
                  </m:oMath>
                </a14:m>
                <a:r>
                  <a:rPr lang="en-US" sz="2000" dirty="0">
                    <a:solidFill>
                      <a:srgbClr val="000000"/>
                    </a:solidFill>
                  </a:rPr>
                  <a:t>.</a:t>
                </a:r>
              </a:p>
              <a:p>
                <a:pPr marL="285750" indent="-285750" hangingPunct="0">
                  <a:buFont typeface="Arial" panose="020B0604020202020204" pitchFamily="34" charset="0"/>
                  <a:buChar char="•"/>
                </a:pPr>
                <a:r>
                  <a:rPr lang="en-US" sz="2000" dirty="0">
                    <a:solidFill>
                      <a:srgbClr val="000000"/>
                    </a:solidFill>
                  </a:rPr>
                  <a:t>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r>
                      <a:rPr lang="en-US" sz="2000" b="0" i="1" smtClean="0">
                        <a:solidFill>
                          <a:srgbClr val="000000"/>
                        </a:solidFill>
                        <a:latin typeface="Cambria Math" panose="02040503050406030204" pitchFamily="18" charset="0"/>
                        <a:ea typeface="Cambria Math" panose="02040503050406030204" pitchFamily="18" charset="0"/>
                      </a:rPr>
                      <m:t> (=1)</m:t>
                    </m:r>
                  </m:oMath>
                </a14:m>
                <a:r>
                  <a:rPr lang="en-US" sz="2000" dirty="0">
                    <a:solidFill>
                      <a:srgbClr val="000000"/>
                    </a:solidFill>
                  </a:rPr>
                  <a:t>, </a:t>
                </a:r>
                <a14:m>
                  <m:oMath xmlns:m="http://schemas.openxmlformats.org/officeDocument/2006/math">
                    <m:r>
                      <a:rPr lang="en-US" sz="2000" b="0" i="1" smtClean="0">
                        <a:solidFill>
                          <a:srgbClr val="000000"/>
                        </a:solidFill>
                        <a:latin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𝜃</m:t>
                            </m:r>
                          </m:e>
                        </m:d>
                      </m:e>
                    </m:func>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𝑑</m:t>
                    </m:r>
                    <m:r>
                      <a:rPr lang="en-US" sz="2000" b="0" i="1" smtClean="0">
                        <a:solidFill>
                          <a:srgbClr val="000000"/>
                        </a:solidFill>
                        <a:latin typeface="Cambria Math" panose="02040503050406030204" pitchFamily="18" charset="0"/>
                        <a:ea typeface="Cambria Math" panose="02040503050406030204" pitchFamily="18" charset="0"/>
                      </a:rPr>
                      <m:t>𝜙</m:t>
                    </m:r>
                  </m:oMath>
                </a14:m>
                <a:r>
                  <a:rPr lang="en-US" sz="2000" dirty="0">
                    <a:solidFill>
                      <a:srgbClr val="000000"/>
                    </a:solidFill>
                  </a:rPr>
                  <a:t> and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i="1" dirty="0">
                  <a:solidFill>
                    <a:srgbClr val="000000"/>
                  </a:solidFill>
                  <a:latin typeface="Cambria Math" panose="02040503050406030204" pitchFamily="18" charset="0"/>
                  <a:cs typeface="Calibri"/>
                  <a:sym typeface="Calibri"/>
                </a:endParaRP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a:p>
                <a:pPr marL="285750" indent="-285750" hangingPunct="0">
                  <a:buFont typeface="Arial" panose="020B0604020202020204" pitchFamily="34" charset="0"/>
                  <a:buChar char="•"/>
                </a:pPr>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loaded whip: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r>
                      <a:rPr lang="en-US" sz="2000" b="0" i="1" smtClean="0">
                        <a:solidFill>
                          <a:srgbClr val="000000"/>
                        </a:solidFill>
                        <a:latin typeface="Cambria Math" panose="02040503050406030204" pitchFamily="18" charset="0"/>
                      </a:rPr>
                      <m:t>=160</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𝜋</m:t>
                        </m:r>
                      </m:e>
                      <m:sup>
                        <m:r>
                          <a:rPr lang="en-US" sz="2000" b="0" i="1" smtClean="0">
                            <a:solidFill>
                              <a:srgbClr val="000000"/>
                            </a:solidFill>
                            <a:latin typeface="Cambria Math" panose="02040503050406030204" pitchFamily="18" charset="0"/>
                          </a:rPr>
                          <m:t>2</m:t>
                        </m:r>
                      </m:sup>
                    </m:sSup>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𝑙</m:t>
                            </m:r>
                          </m:num>
                          <m:den>
                            <m:r>
                              <a:rPr lang="en-US" sz="2000" b="0" i="1" smtClean="0">
                                <a:solidFill>
                                  <a:srgbClr val="000000"/>
                                </a:solidFill>
                                <a:latin typeface="Cambria Math" panose="02040503050406030204" pitchFamily="18" charset="0"/>
                                <a:ea typeface="Cambria Math" panose="02040503050406030204" pitchFamily="18" charset="0"/>
                              </a:rPr>
                              <m:t>𝜆</m:t>
                            </m:r>
                          </m:den>
                        </m:f>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Yagi: </a:t>
                </a:r>
                <a14:m>
                  <m:oMath xmlns:m="http://schemas.openxmlformats.org/officeDocument/2006/math">
                    <m:r>
                      <a:rPr lang="en-US" sz="2000" b="0" i="1" smtClean="0">
                        <a:solidFill>
                          <a:srgbClr val="000000"/>
                        </a:solidFill>
                        <a:latin typeface="Cambria Math" panose="02040503050406030204" pitchFamily="18" charset="0"/>
                      </a:rPr>
                      <m:t>𝐺</m:t>
                    </m:r>
                    <m:r>
                      <a:rPr lang="en-US" sz="2000" b="0" i="1" smtClean="0">
                        <a:solidFill>
                          <a:srgbClr val="000000"/>
                        </a:solidFill>
                        <a:latin typeface="Cambria Math" panose="02040503050406030204" pitchFamily="18" charset="0"/>
                      </a:rPr>
                      <m:t>=12</m:t>
                    </m:r>
                    <m:r>
                      <a:rPr lang="en-US" sz="2000" b="0" i="1" smtClean="0">
                        <a:solidFill>
                          <a:srgbClr val="000000"/>
                        </a:solidFill>
                        <a:latin typeface="Cambria Math" panose="02040503050406030204" pitchFamily="18" charset="0"/>
                      </a:rPr>
                      <m:t>𝑑𝐵</m:t>
                    </m:r>
                  </m:oMath>
                </a14:m>
                <a:r>
                  <a:rPr lang="en-US" sz="2000" dirty="0">
                    <a:solidFill>
                      <a:srgbClr val="000000"/>
                    </a:solidFill>
                  </a:rPr>
                  <a:t>, peak patters is at 27 degrees for 7MHz</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0876" y="1300148"/>
                <a:ext cx="8790794" cy="4628921"/>
              </a:xfrm>
              <a:prstGeom prst="rect">
                <a:avLst/>
              </a:prstGeom>
              <a:blipFill>
                <a:blip r:embed="rId3"/>
                <a:stretch>
                  <a:fillRect l="-1010" b="-8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8987030"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710611"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0458" y="19888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0C52CE0-D442-E1E6-044C-B4C94377611C}"/>
              </a:ext>
            </a:extLst>
          </p:cNvPr>
          <p:cNvGrpSpPr/>
          <p:nvPr/>
        </p:nvGrpSpPr>
        <p:grpSpPr>
          <a:xfrm>
            <a:off x="1042299" y="1756987"/>
            <a:ext cx="3779438" cy="3764280"/>
            <a:chOff x="553199" y="1756987"/>
            <a:chExt cx="3779438"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269501" y="32897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895540" y="32963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2979407"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351775" y="3256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553199" y="32383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04653" y="32836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186927" y="32505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2985503" y="2464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2982266" y="4024250"/>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958583" y="2925106"/>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2975377" y="2506648"/>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757153" y="2955726"/>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569199" y="2937535"/>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357871"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559295" y="395154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193023" y="396373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964679" y="3638338"/>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763249" y="3668958"/>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575295" y="3650767"/>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2979407" y="3969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2986977" y="4715006"/>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2976359" y="1798232"/>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2991599" y="46647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438084" y="3302493"/>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027837" y="3284205"/>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082005" y="1824969"/>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082849" y="253820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2985503" y="175698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075910" y="474495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052368" y="5458185"/>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2991599" y="53841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589660" y="2538201"/>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583564" y="3873225"/>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178401" y="1812776"/>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177587" y="3812265"/>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731378"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find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𝐸</m:t>
                    </m:r>
                    <m:r>
                      <a:rPr lang="en-US" sz="2000" b="0" i="1" smtClean="0">
                        <a:solidFill>
                          <a:srgbClr val="000000"/>
                        </a:solidFill>
                        <a:latin typeface="Cambria Math" panose="02040503050406030204" pitchFamily="18" charset="0"/>
                      </a:rPr>
                      <m:t>(</m:t>
                    </m:r>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m:t>
                    </m:r>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 |</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r>
                          <m:rPr>
                            <m:nor/>
                          </m:rPr>
                          <a:rPr lang="en-US" sz="2000" dirty="0">
                            <a:solidFill>
                              <a:srgbClr val="000000"/>
                            </a:solidFill>
                          </a:rPr>
                          <m:t> </m:t>
                        </m:r>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d>
                      <m:dPr>
                        <m:ctrlPr>
                          <a:rPr lang="en-US" b="0" i="1" smtClean="0">
                            <a:solidFill>
                              <a:srgbClr val="000000"/>
                            </a:solidFill>
                            <a:latin typeface="Cambria Math" panose="02040503050406030204" pitchFamily="18" charset="0"/>
                            <a:ea typeface="Calibri"/>
                            <a:cs typeface="Calibri"/>
                            <a:sym typeface="Calibri"/>
                          </a:rPr>
                        </m:ctrlPr>
                      </m:dPr>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 |</m:t>
                            </m:r>
                          </m:e>
                          <m:sup>
                            <m:r>
                              <a:rPr lang="en-US" b="0" i="1" smtClean="0">
                                <a:solidFill>
                                  <a:srgbClr val="000000"/>
                                </a:solidFill>
                                <a:latin typeface="Cambria Math" panose="02040503050406030204" pitchFamily="18" charset="0"/>
                                <a:cs typeface="Calibri"/>
                                <a:sym typeface="Calibri"/>
                              </a:rPr>
                              <m:t>2</m:t>
                            </m:r>
                          </m:sup>
                        </m:sSup>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e>
                            </m:d>
                          </m:e>
                          <m:sup>
                            <m:r>
                              <a:rPr lang="en-US" i="1">
                                <a:solidFill>
                                  <a:srgbClr val="000000"/>
                                </a:solidFill>
                                <a:latin typeface="Cambria Math" panose="02040503050406030204" pitchFamily="18" charset="0"/>
                              </a:rPr>
                              <m:t>2</m:t>
                            </m:r>
                          </m:sup>
                        </m:sSup>
                      </m:e>
                    </m:d>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𝐸</m:t>
                    </m:r>
                    <m:d>
                      <m:dPr>
                        <m:ctrlPr>
                          <a:rPr lang="en-US" b="0" i="1" smtClean="0">
                            <a:solidFill>
                              <a:srgbClr val="000000"/>
                            </a:solidFill>
                            <a:latin typeface="Cambria Math" panose="02040503050406030204" pitchFamily="18" charset="0"/>
                          </a:rPr>
                        </m:ctrlPr>
                      </m:dPr>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1</m:t>
                            </m:r>
                          </m:sub>
                        </m:sSub>
                        <m:acc>
                          <m:accPr>
                            <m:chr m:val="̅"/>
                            <m:ctrlPr>
                              <a:rPr lang="en-US" b="0" i="1" smtClean="0">
                                <a:solidFill>
                                  <a:srgbClr val="000000"/>
                                </a:solidFill>
                                <a:latin typeface="Cambria Math" panose="02040503050406030204" pitchFamily="18" charset="0"/>
                                <a:cs typeface="Calibri"/>
                                <a:sym typeface="Calibri"/>
                              </a:rPr>
                            </m:ctrlPr>
                          </m:acc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2</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1</m:t>
                                </m:r>
                              </m:sub>
                            </m:sSub>
                          </m:e>
                        </m:acc>
                      </m:e>
                    </m:d>
                  </m:oMath>
                </a14:m>
                <a:endParaRPr lang="en-US"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rPr>
                      <m:t>𝐸</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1</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2</m:t>
                                </m:r>
                              </m:sub>
                            </m:sSub>
                          </m:e>
                        </m:acc>
                      </m:e>
                    </m:d>
                    <m:r>
                      <a:rPr lang="en-US" b="0" i="1" smtClean="0">
                        <a:solidFill>
                          <a:srgbClr val="000000"/>
                        </a:solidFill>
                        <a:latin typeface="Cambria Math" panose="02040503050406030204" pitchFamily="18" charset="0"/>
                        <a:cs typeface="Calibri"/>
                        <a:sym typeface="Calibri"/>
                      </a:rPr>
                      <m:t>=0</m:t>
                    </m:r>
                  </m:oMath>
                </a14:m>
                <a:r>
                  <a:rPr lang="en-US" dirty="0">
                    <a:solidFill>
                      <a:srgbClr val="000000"/>
                    </a:solidFill>
                  </a:rPr>
                  <a:t>, if they are uncorrelated.  The </a:t>
                </a:r>
                <a14:m>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𝑁</m:t>
                        </m:r>
                      </m:e>
                      <m:sub>
                        <m:r>
                          <a:rPr lang="en-US" b="0" i="1" smtClean="0">
                            <a:solidFill>
                              <a:srgbClr val="000000"/>
                            </a:solidFill>
                            <a:latin typeface="Cambria Math" panose="02040503050406030204" pitchFamily="18" charset="0"/>
                          </a:rPr>
                          <m:t>2</m:t>
                        </m:r>
                      </m:sub>
                    </m:sSub>
                  </m:oMath>
                </a14:m>
                <a:r>
                  <a:rPr lang="en-US" dirty="0">
                    <a:solidFill>
                      <a:srgbClr val="000000"/>
                    </a:solidFill>
                  </a:rPr>
                  <a:t>.</a:t>
                </a:r>
              </a:p>
              <a:p>
                <a:pPr lvl="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54179" y="1908313"/>
                <a:ext cx="9941904"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54179" y="1908313"/>
                <a:ext cx="9941904" cy="4448038"/>
              </a:xfrm>
              <a:blipFill>
                <a:blip r:embed="rId3"/>
                <a:stretch>
                  <a:fillRect l="-510"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8868" y="1591497"/>
                <a:ext cx="10367515"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8868" y="1591497"/>
                <a:ext cx="10367515" cy="4947416"/>
              </a:xfrm>
              <a:blipFill>
                <a:blip r:embed="rId3"/>
                <a:stretch>
                  <a:fillRect l="-490" t="-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657" y="1591497"/>
                <a:ext cx="9628911"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657" y="1591497"/>
                <a:ext cx="9628911" cy="4947416"/>
              </a:xfrm>
              <a:blipFill>
                <a:blip r:embed="rId3"/>
                <a:stretch>
                  <a:fillRect l="-6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386080" y="1428834"/>
                <a:ext cx="8256512"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m:t>
                        </m:r>
                        <m:r>
                          <a:rPr lang="en-US" sz="2000" i="1" smtClean="0">
                            <a:solidFill>
                              <a:srgbClr val="000000"/>
                            </a:solidFill>
                            <a:latin typeface="Cambria Math" panose="02040503050406030204" pitchFamily="18" charset="0"/>
                            <a:ea typeface="Cambria Math" panose="02040503050406030204" pitchFamily="18" charset="0"/>
                          </a:rPr>
                          <m:t>𝜔</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386080" y="1428834"/>
                <a:ext cx="8256512" cy="4409475"/>
              </a:xfrm>
              <a:prstGeom prst="rect">
                <a:avLst/>
              </a:prstGeom>
              <a:blipFill>
                <a:blip r:embed="rId3"/>
                <a:stretch>
                  <a:fillRect l="-2765"/>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3280" y="1998811"/>
                <a:ext cx="947015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3280" y="1998811"/>
                <a:ext cx="9470153" cy="2362261"/>
              </a:xfrm>
              <a:blipFill>
                <a:blip r:embed="rId3"/>
                <a:stretch>
                  <a:fillRect l="-536" t="-32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14377" y="1805466"/>
                <a:ext cx="8848061"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14377" y="1805466"/>
                <a:ext cx="8848061" cy="4905375"/>
              </a:xfrm>
              <a:blipFill>
                <a:blip r:embed="rId2"/>
                <a:stretch>
                  <a:fillRect l="-717"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9479" y="1341833"/>
                <a:ext cx="9688288"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9479" y="1341833"/>
                <a:ext cx="9688288" cy="5332728"/>
              </a:xfrm>
              <a:blipFill>
                <a:blip r:embed="rId2"/>
                <a:stretch>
                  <a:fillRect l="-5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17442" y="1590957"/>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17442" y="1590957"/>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6574" y="1838306"/>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6574" y="1838306"/>
                <a:ext cx="10913672" cy="3732064"/>
              </a:xfrm>
              <a:blipFill>
                <a:blip r:embed="rId2"/>
                <a:stretch>
                  <a:fillRect l="-465"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68939" y="1404475"/>
                <a:ext cx="7580255" cy="4847470"/>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68939" y="1404475"/>
                <a:ext cx="7580255" cy="4847470"/>
              </a:xfrm>
              <a:blipFill>
                <a:blip r:embed="rId2"/>
                <a:stretch>
                  <a:fillRect l="-502" t="-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71847" y="1648528"/>
                <a:ext cx="9464749"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71847" y="1648528"/>
                <a:ext cx="9464749" cy="5124903"/>
              </a:xfrm>
              <a:blipFill>
                <a:blip r:embed="rId2"/>
                <a:stretch>
                  <a:fillRect l="-536" t="-4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1466" y="1752836"/>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1466" y="1752836"/>
                <a:ext cx="10564635" cy="4545541"/>
              </a:xfrm>
              <a:prstGeom prst="rect">
                <a:avLst/>
              </a:prstGeom>
              <a:blipFill>
                <a:blip r:embed="rId3"/>
                <a:stretch>
                  <a:fillRect l="-841" t="-83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968235"/>
            <a:ext cx="5523899" cy="2171943"/>
            <a:chOff x="955224" y="2932113"/>
            <a:chExt cx="6588571" cy="2756034"/>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445062" y="2932113"/>
              <a:ext cx="631825" cy="677863"/>
              <a:chOff x="3261" y="1099"/>
              <a:chExt cx="398" cy="427"/>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261" y="1099"/>
                <a:ext cx="398" cy="427"/>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58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581" y="1185829"/>
                <a:ext cx="5872716" cy="5306331"/>
              </a:xfrm>
              <a:blipFill>
                <a:blip r:embed="rId2"/>
                <a:stretch>
                  <a:fillRect l="-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528395" y="1297923"/>
                <a:ext cx="5295014"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528395" y="1297923"/>
                <a:ext cx="5295014" cy="5306331"/>
              </a:xfrm>
              <a:prstGeom prst="rect">
                <a:avLst/>
              </a:prstGeom>
              <a:blipFill>
                <a:blip r:embed="rId3"/>
                <a:stretch>
                  <a:fillRect l="-718"/>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5791" y="1347851"/>
                <a:ext cx="10515599" cy="5306331"/>
              </a:xfrm>
            </p:spPr>
            <p:txBody>
              <a:bodyPr>
                <a:normAutofit lnSpcReduction="10000"/>
              </a:bodyPr>
              <a:lstStyle/>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20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20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2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5791" y="1347851"/>
                <a:ext cx="10515599" cy="5306331"/>
              </a:xfrm>
              <a:blipFill>
                <a:blip r:embed="rId2"/>
                <a:stretch>
                  <a:fillRect l="-3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6534"/>
                <a:ext cx="10727635" cy="4411498"/>
              </a:xfrm>
            </p:spPr>
            <p:txBody>
              <a:bodyPr>
                <a:normAutofit/>
              </a:bodyPr>
              <a:lstStyle/>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0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6534"/>
                <a:ext cx="10727635" cy="4411498"/>
              </a:xfrm>
              <a:blipFill>
                <a:blip r:embed="rId2"/>
                <a:stretch>
                  <a:fillRect l="-473" t="-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1563910" y="1541424"/>
                <a:ext cx="8622081"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previous equation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1563910" y="1541424"/>
                <a:ext cx="8622081" cy="5306331"/>
              </a:xfrm>
              <a:prstGeom prst="rect">
                <a:avLst/>
              </a:prstGeom>
              <a:blipFill>
                <a:blip r:embed="rId2"/>
                <a:stretch>
                  <a:fillRect l="-441"/>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7890" y="1721022"/>
                <a:ext cx="7428963" cy="4361726"/>
              </a:xfrm>
            </p:spPr>
            <p:txBody>
              <a:bodyPr>
                <a:normAutofit/>
              </a:bodyPr>
              <a:lstStyle/>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0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0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0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7890" y="1721022"/>
                <a:ext cx="7428963" cy="4361726"/>
              </a:xfrm>
              <a:blipFill>
                <a:blip r:embed="rId2"/>
                <a:stretch>
                  <a:fillRect l="-512" t="-7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dirty="0"/>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34014"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34014"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669737"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669737"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034635" y="1606092"/>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034635" y="1606092"/>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71153" y="139928"/>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19983" y="1128373"/>
                <a:ext cx="10533321" cy="5544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Antennas characterized by impedance and pattern</a:t>
                </a:r>
              </a:p>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742950" lvl="1"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Linear polarization: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Power delivered to antenna: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𝑟</m:t>
                        </m:r>
                      </m:sub>
                    </m:sSub>
                  </m:oMath>
                </a14:m>
                <a:r>
                  <a:rPr lang="en-US" sz="2000" dirty="0">
                    <a:solidFill>
                      <a:srgbClr val="000000"/>
                    </a:solidFill>
                  </a:rPr>
                  <a:t> is radiation resistance,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𝑙</m:t>
                        </m:r>
                      </m:sub>
                    </m:sSub>
                  </m:oMath>
                </a14:m>
                <a:r>
                  <a:rPr lang="en-US" sz="2000" dirty="0">
                    <a:solidFill>
                      <a:srgbClr val="000000"/>
                    </a:solidFill>
                  </a:rPr>
                  <a:t> is loss.</a:t>
                </a:r>
              </a:p>
              <a:p>
                <a:pPr marL="742950" lvl="1" indent="-285750" defTabSz="457200" hangingPunct="0">
                  <a:buFont typeface="Arial" panose="020B0604020202020204" pitchFamily="34" charset="0"/>
                  <a:buChar char="•"/>
                </a:pPr>
                <a:r>
                  <a:rPr lang="en-US" sz="2000" dirty="0">
                    <a:solidFill>
                      <a:srgbClr val="000000"/>
                    </a:solidFill>
                  </a:rPr>
                  <a:t>Transmitter impedance = Receiver impedance.</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9983" y="1128373"/>
                <a:ext cx="10533321" cy="5544336"/>
              </a:xfrm>
              <a:prstGeom prst="rect">
                <a:avLst/>
              </a:prstGeom>
              <a:blipFill>
                <a:blip r:embed="rId3"/>
                <a:stretch>
                  <a:fillRect l="-964" t="-4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 name="Group 1">
            <a:extLst>
              <a:ext uri="{FF2B5EF4-FFF2-40B4-BE49-F238E27FC236}">
                <a16:creationId xmlns:a16="http://schemas.microsoft.com/office/drawing/2014/main" id="{3649F89F-BD43-CB9D-F3CB-2DA78519EF54}"/>
              </a:ext>
            </a:extLst>
          </p:cNvPr>
          <p:cNvGrpSpPr/>
          <p:nvPr/>
        </p:nvGrpSpPr>
        <p:grpSpPr>
          <a:xfrm>
            <a:off x="9887218" y="2112626"/>
            <a:ext cx="2178061" cy="1876782"/>
            <a:chOff x="9700180" y="1388726"/>
            <a:chExt cx="2354652" cy="1876782"/>
          </a:xfrm>
        </p:grpSpPr>
        <p:sp>
          <p:nvSpPr>
            <p:cNvPr id="4" name="TextBox 3">
              <a:extLst>
                <a:ext uri="{FF2B5EF4-FFF2-40B4-BE49-F238E27FC236}">
                  <a16:creationId xmlns:a16="http://schemas.microsoft.com/office/drawing/2014/main" id="{A32B08E6-C224-74F3-59F9-C9ABDA4AF0CC}"/>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55624CED-06DE-1E0C-8255-766C4B1133EF}"/>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6D9144-F6FA-A028-38A7-BF21E26BA2F1}"/>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7" name="Straight Connector 6">
              <a:extLst>
                <a:ext uri="{FF2B5EF4-FFF2-40B4-BE49-F238E27FC236}">
                  <a16:creationId xmlns:a16="http://schemas.microsoft.com/office/drawing/2014/main" id="{A20C2F61-061D-011E-02D1-26DA786F81F2}"/>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656207-8430-B836-419A-DCF04BB46053}"/>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13">
              <a:extLst>
                <a:ext uri="{FF2B5EF4-FFF2-40B4-BE49-F238E27FC236}">
                  <a16:creationId xmlns:a16="http://schemas.microsoft.com/office/drawing/2014/main" id="{B79C8825-44FE-4C16-AE08-665BDB18AB20}"/>
                </a:ext>
              </a:extLst>
            </p:cNvPr>
            <p:cNvGrpSpPr>
              <a:grpSpLocks noChangeAspect="1"/>
            </p:cNvGrpSpPr>
            <p:nvPr/>
          </p:nvGrpSpPr>
          <p:grpSpPr bwMode="auto">
            <a:xfrm>
              <a:off x="10126572" y="1619071"/>
              <a:ext cx="152400" cy="152400"/>
              <a:chOff x="1344" y="2064"/>
              <a:chExt cx="192" cy="192"/>
            </a:xfrm>
          </p:grpSpPr>
          <p:sp>
            <p:nvSpPr>
              <p:cNvPr id="15" name="Oval 14">
                <a:extLst>
                  <a:ext uri="{FF2B5EF4-FFF2-40B4-BE49-F238E27FC236}">
                    <a16:creationId xmlns:a16="http://schemas.microsoft.com/office/drawing/2014/main" id="{87FC7A52-3FD9-77D9-697E-01C40711686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387D7870-E561-C94E-D05B-EED05DA0CB8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220">
              <a:extLst>
                <a:ext uri="{FF2B5EF4-FFF2-40B4-BE49-F238E27FC236}">
                  <a16:creationId xmlns:a16="http://schemas.microsoft.com/office/drawing/2014/main" id="{86DF22F1-EB0F-9F11-C838-933CF06A1848}"/>
                </a:ext>
              </a:extLst>
            </p:cNvPr>
            <p:cNvGrpSpPr>
              <a:grpSpLocks/>
            </p:cNvGrpSpPr>
            <p:nvPr/>
          </p:nvGrpSpPr>
          <p:grpSpPr bwMode="auto">
            <a:xfrm>
              <a:off x="10873831" y="2624425"/>
              <a:ext cx="152400" cy="304800"/>
              <a:chOff x="3264" y="3072"/>
              <a:chExt cx="96" cy="192"/>
            </a:xfrm>
          </p:grpSpPr>
          <p:sp>
            <p:nvSpPr>
              <p:cNvPr id="13" name="Line 17">
                <a:extLst>
                  <a:ext uri="{FF2B5EF4-FFF2-40B4-BE49-F238E27FC236}">
                    <a16:creationId xmlns:a16="http://schemas.microsoft.com/office/drawing/2014/main" id="{179D2EF4-5E09-9A77-1156-2BECEEFD7D7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0E0074D8-FCE3-E765-F142-FFB353155E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B07A4576-38FA-9239-FA07-B983C9A088A5}"/>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7" name="Group 16">
            <a:extLst>
              <a:ext uri="{FF2B5EF4-FFF2-40B4-BE49-F238E27FC236}">
                <a16:creationId xmlns:a16="http://schemas.microsoft.com/office/drawing/2014/main" id="{D98AB1D4-392C-CD68-686E-7CCA7CABDA08}"/>
              </a:ext>
            </a:extLst>
          </p:cNvPr>
          <p:cNvGrpSpPr/>
          <p:nvPr/>
        </p:nvGrpSpPr>
        <p:grpSpPr>
          <a:xfrm>
            <a:off x="9963125" y="4326008"/>
            <a:ext cx="1957722" cy="2327213"/>
            <a:chOff x="9148337" y="3208394"/>
            <a:chExt cx="2354652" cy="2327213"/>
          </a:xfrm>
        </p:grpSpPr>
        <p:grpSp>
          <p:nvGrpSpPr>
            <p:cNvPr id="18" name="Group 207">
              <a:extLst>
                <a:ext uri="{FF2B5EF4-FFF2-40B4-BE49-F238E27FC236}">
                  <a16:creationId xmlns:a16="http://schemas.microsoft.com/office/drawing/2014/main" id="{A0240D96-F2A4-B77C-E2F5-4431D7286885}"/>
                </a:ext>
              </a:extLst>
            </p:cNvPr>
            <p:cNvGrpSpPr>
              <a:grpSpLocks/>
            </p:cNvGrpSpPr>
            <p:nvPr/>
          </p:nvGrpSpPr>
          <p:grpSpPr bwMode="auto">
            <a:xfrm>
              <a:off x="10251442" y="4215318"/>
              <a:ext cx="304800" cy="762000"/>
              <a:chOff x="4560" y="2400"/>
              <a:chExt cx="192" cy="480"/>
            </a:xfrm>
          </p:grpSpPr>
          <p:sp>
            <p:nvSpPr>
              <p:cNvPr id="31" name="Oval 111">
                <a:extLst>
                  <a:ext uri="{FF2B5EF4-FFF2-40B4-BE49-F238E27FC236}">
                    <a16:creationId xmlns:a16="http://schemas.microsoft.com/office/drawing/2014/main" id="{C0EA6E32-4425-E638-C52C-2CDBF915F48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 name="Line 112">
                <a:extLst>
                  <a:ext uri="{FF2B5EF4-FFF2-40B4-BE49-F238E27FC236}">
                    <a16:creationId xmlns:a16="http://schemas.microsoft.com/office/drawing/2014/main" id="{A2CEFE27-4D13-E999-E41C-0E5CC24C1D2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13">
                <a:extLst>
                  <a:ext uri="{FF2B5EF4-FFF2-40B4-BE49-F238E27FC236}">
                    <a16:creationId xmlns:a16="http://schemas.microsoft.com/office/drawing/2014/main" id="{18FF5B5E-69EF-5F6C-70B0-D9DD44B50B6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 name="Group 117">
                <a:extLst>
                  <a:ext uri="{FF2B5EF4-FFF2-40B4-BE49-F238E27FC236}">
                    <a16:creationId xmlns:a16="http://schemas.microsoft.com/office/drawing/2014/main" id="{50D23382-DFC3-DBA8-36B2-A125AAD0C0A4}"/>
                  </a:ext>
                </a:extLst>
              </p:cNvPr>
              <p:cNvGrpSpPr>
                <a:grpSpLocks noChangeAspect="1"/>
              </p:cNvGrpSpPr>
              <p:nvPr/>
            </p:nvGrpSpPr>
            <p:grpSpPr bwMode="auto">
              <a:xfrm>
                <a:off x="4608" y="2592"/>
                <a:ext cx="96" cy="96"/>
                <a:chOff x="2929" y="3217"/>
                <a:chExt cx="383" cy="191"/>
              </a:xfrm>
            </p:grpSpPr>
            <p:sp>
              <p:nvSpPr>
                <p:cNvPr id="35" name="Arc 118">
                  <a:extLst>
                    <a:ext uri="{FF2B5EF4-FFF2-40B4-BE49-F238E27FC236}">
                      <a16:creationId xmlns:a16="http://schemas.microsoft.com/office/drawing/2014/main" id="{D09A0D82-BE14-D0A6-0187-E943BFF9879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119">
                  <a:extLst>
                    <a:ext uri="{FF2B5EF4-FFF2-40B4-BE49-F238E27FC236}">
                      <a16:creationId xmlns:a16="http://schemas.microsoft.com/office/drawing/2014/main" id="{9466A05B-59EF-685B-6500-21F88C8AA4E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9" name="Rectangle 18">
              <a:extLst>
                <a:ext uri="{FF2B5EF4-FFF2-40B4-BE49-F238E27FC236}">
                  <a16:creationId xmlns:a16="http://schemas.microsoft.com/office/drawing/2014/main" id="{C121ADEB-16FE-D0AD-6E9D-66F8B9578BC4}"/>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8106B8-2A57-FCA2-2A33-467D2F66D22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21" name="Straight Connector 20">
              <a:extLst>
                <a:ext uri="{FF2B5EF4-FFF2-40B4-BE49-F238E27FC236}">
                  <a16:creationId xmlns:a16="http://schemas.microsoft.com/office/drawing/2014/main" id="{9FED07F4-4357-0F3B-D6C2-D4724B46E255}"/>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2F1530-0F1D-8A3A-128C-3BF1A671E88B}"/>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13">
              <a:extLst>
                <a:ext uri="{FF2B5EF4-FFF2-40B4-BE49-F238E27FC236}">
                  <a16:creationId xmlns:a16="http://schemas.microsoft.com/office/drawing/2014/main" id="{06FA3FCD-C4E6-2A63-9474-C5BEF701EBAD}"/>
                </a:ext>
              </a:extLst>
            </p:cNvPr>
            <p:cNvGrpSpPr>
              <a:grpSpLocks noChangeAspect="1"/>
            </p:cNvGrpSpPr>
            <p:nvPr/>
          </p:nvGrpSpPr>
          <p:grpSpPr bwMode="auto">
            <a:xfrm>
              <a:off x="9578404" y="3208394"/>
              <a:ext cx="152400" cy="152400"/>
              <a:chOff x="1344" y="2064"/>
              <a:chExt cx="192" cy="192"/>
            </a:xfrm>
          </p:grpSpPr>
          <p:sp>
            <p:nvSpPr>
              <p:cNvPr id="29" name="Oval 14">
                <a:extLst>
                  <a:ext uri="{FF2B5EF4-FFF2-40B4-BE49-F238E27FC236}">
                    <a16:creationId xmlns:a16="http://schemas.microsoft.com/office/drawing/2014/main" id="{4D4ADAD3-85D4-8120-881F-0D3BE12A7A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Rectangle 15">
                <a:extLst>
                  <a:ext uri="{FF2B5EF4-FFF2-40B4-BE49-F238E27FC236}">
                    <a16:creationId xmlns:a16="http://schemas.microsoft.com/office/drawing/2014/main" id="{48E0F00F-3DD9-B996-D111-C4977C6BCE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 name="Group 220">
              <a:extLst>
                <a:ext uri="{FF2B5EF4-FFF2-40B4-BE49-F238E27FC236}">
                  <a16:creationId xmlns:a16="http://schemas.microsoft.com/office/drawing/2014/main" id="{50D16BA2-97DC-A77E-561D-3582B8BBA02F}"/>
                </a:ext>
              </a:extLst>
            </p:cNvPr>
            <p:cNvGrpSpPr>
              <a:grpSpLocks/>
            </p:cNvGrpSpPr>
            <p:nvPr/>
          </p:nvGrpSpPr>
          <p:grpSpPr bwMode="auto">
            <a:xfrm>
              <a:off x="10325663" y="4777953"/>
              <a:ext cx="152400" cy="304800"/>
              <a:chOff x="3264" y="3072"/>
              <a:chExt cx="96" cy="192"/>
            </a:xfrm>
          </p:grpSpPr>
          <p:sp>
            <p:nvSpPr>
              <p:cNvPr id="27" name="Line 17">
                <a:extLst>
                  <a:ext uri="{FF2B5EF4-FFF2-40B4-BE49-F238E27FC236}">
                    <a16:creationId xmlns:a16="http://schemas.microsoft.com/office/drawing/2014/main" id="{A28E2B1A-B356-6FB2-A673-A4DE4219CC2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8">
                <a:extLst>
                  <a:ext uri="{FF2B5EF4-FFF2-40B4-BE49-F238E27FC236}">
                    <a16:creationId xmlns:a16="http://schemas.microsoft.com/office/drawing/2014/main" id="{2AA31982-6AAF-B389-B3A9-B86633E335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 name="TextBox 24">
              <a:extLst>
                <a:ext uri="{FF2B5EF4-FFF2-40B4-BE49-F238E27FC236}">
                  <a16:creationId xmlns:a16="http://schemas.microsoft.com/office/drawing/2014/main" id="{012260A8-F079-E065-6F36-093D1612090D}"/>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26" name="TextBox 25">
              <a:extLst>
                <a:ext uri="{FF2B5EF4-FFF2-40B4-BE49-F238E27FC236}">
                  <a16:creationId xmlns:a16="http://schemas.microsoft.com/office/drawing/2014/main" id="{A9EB3907-3631-2E0D-0016-70493B4F97A2}"/>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MEO (21000km) orbits,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22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656799"/>
                <a:ext cx="10356212"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656799"/>
                <a:ext cx="10356212" cy="4374052"/>
              </a:xfrm>
              <a:prstGeom prst="rect">
                <a:avLst/>
              </a:prstGeom>
              <a:blipFill>
                <a:blip r:embed="rId3"/>
                <a:stretch>
                  <a:fillRect l="-857"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28266" y="187406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endParaRPr lang="en-US" sz="2000" dirty="0">
                  <a:solidFill>
                    <a:srgbClr val="000000"/>
                  </a:solidFill>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28266" y="1874069"/>
                <a:ext cx="9358952" cy="4084998"/>
              </a:xfrm>
              <a:prstGeom prst="rect">
                <a:avLst/>
              </a:prstGeom>
              <a:blipFill>
                <a:blip r:embed="rId3"/>
                <a:stretch>
                  <a:fillRect l="-243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0" y="1180216"/>
                <a:ext cx="11529391" cy="5434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For satellite k: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𝑏</m:t>
                    </m:r>
                  </m:oMath>
                </a14:m>
                <a:r>
                  <a:rPr lang="en-US"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t>
                </a:r>
                <a:r>
                  <a:rPr lang="en-US" dirty="0" err="1">
                    <a:solidFill>
                      <a:srgbClr val="000000"/>
                    </a:solidFill>
                    <a:ea typeface="Cambria Math" panose="02040503050406030204" pitchFamily="18" charset="0"/>
                    <a:sym typeface="Calibri"/>
                  </a:rPr>
                  <a:t>i</a:t>
                </a:r>
                <a:r>
                  <a:rPr lang="en-US" baseline="30000" dirty="0" err="1">
                    <a:solidFill>
                      <a:srgbClr val="000000"/>
                    </a:solidFill>
                    <a:ea typeface="Cambria Math" panose="02040503050406030204" pitchFamily="18" charset="0"/>
                    <a:sym typeface="Calibri"/>
                  </a:rPr>
                  <a:t>th</a:t>
                </a:r>
                <a:r>
                  <a:rPr lang="en-US" dirty="0">
                    <a:solidFill>
                      <a:srgbClr val="000000"/>
                    </a:solidFill>
                    <a:ea typeface="Cambria Math" panose="02040503050406030204" pitchFamily="18" charset="0"/>
                    <a:sym typeface="Calibri"/>
                  </a:rPr>
                  <a:t> satellite time.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𝑡</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i="1">
                                <a:solidFill>
                                  <a:srgbClr val="000000"/>
                                </a:solidFill>
                                <a:latin typeface="Cambria Math" panose="02040503050406030204" pitchFamily="18" charset="0"/>
                                <a:ea typeface="Cambria Math" panose="02040503050406030204" pitchFamily="18" charset="0"/>
                                <a:sym typeface="Calibri"/>
                              </a:rPr>
                            </m:ctrlPr>
                          </m:acc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𝑡</m:t>
                                </m:r>
                              </m:e>
                              <m:sub>
                                <m:r>
                                  <a:rPr lang="en-US" i="1">
                                    <a:solidFill>
                                      <a:srgbClr val="000000"/>
                                    </a:solidFill>
                                    <a:latin typeface="Cambria Math" panose="02040503050406030204" pitchFamily="18" charset="0"/>
                                    <a:ea typeface="Cambria Math" panose="02040503050406030204" pitchFamily="18" charset="0"/>
                                    <a:sym typeface="Calibri"/>
                                  </a:rPr>
                                  <m:t>𝑖</m:t>
                                </m:r>
                              </m:sub>
                            </m:sSub>
                          </m:e>
                        </m:acc>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b</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𝑠</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b="0" i="0" smtClean="0">
                        <a:solidFill>
                          <a:srgbClr val="000000"/>
                        </a:solidFill>
                        <a:latin typeface="Cambria Math" panose="02040503050406030204" pitchFamily="18" charset="0"/>
                        <a:ea typeface="Cambria Math" panose="02040503050406030204" pitchFamily="18" charset="0"/>
                        <a:sym typeface="Calibri"/>
                      </a:rPr>
                      <m:t>c</m:t>
                    </m:r>
                  </m:oMath>
                </a14:m>
                <a:r>
                  <a:rPr lang="en-US" dirty="0">
                    <a:solidFill>
                      <a:srgbClr val="000000"/>
                    </a:solidFill>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𝑑</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Solve equations for variables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ea typeface="Cambria Math" panose="02040503050406030204" pitchFamily="18" charset="0"/>
                    <a:sym typeface="Calibri"/>
                  </a:rPr>
                  <a:t>Least squares: </a:t>
                </a:r>
                <a14:m>
                  <m:oMath xmlns:m="http://schemas.openxmlformats.org/officeDocument/2006/math">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𝑥</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𝑦</m:t>
                            </m:r>
                          </m:e>
                        </m:acc>
                        <m:r>
                          <a:rPr lang="en-US"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𝑧</m:t>
                            </m:r>
                          </m:e>
                        </m:acc>
                        <m:r>
                          <a:rPr lang="en-US"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b="0" i="1" smtClean="0">
                                <a:solidFill>
                                  <a:srgbClr val="000000"/>
                                </a:solidFill>
                                <a:latin typeface="Cambria Math" panose="02040503050406030204" pitchFamily="18" charset="0"/>
                                <a:ea typeface="Cambria Math" panose="02040503050406030204" pitchFamily="18" charset="0"/>
                                <a:sym typeface="Calibri"/>
                              </a:rPr>
                            </m:ctrlPr>
                          </m:accPr>
                          <m:e>
                            <m:r>
                              <a:rPr lang="en-US"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m:t>
                        </m:r>
                        <m:r>
                          <a:rPr lang="en-US"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𝑥</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𝑦</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𝑦</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𝑧</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𝑧</m:t>
                                </m:r>
                              </m:e>
                              <m:sub>
                                <m:r>
                                  <a:rPr lang="en-US" i="1">
                                    <a:solidFill>
                                      <a:srgbClr val="000000"/>
                                    </a:solidFill>
                                    <a:latin typeface="Cambria Math" panose="02040503050406030204" pitchFamily="18" charset="0"/>
                                    <a:ea typeface="Cambria Math" panose="02040503050406030204" pitchFamily="18" charset="0"/>
                                    <a:sym typeface="Calibri"/>
                                  </a:rPr>
                                  <m:t>𝑖</m:t>
                                </m:r>
                              </m:sub>
                            </m:sSub>
                            <m:r>
                              <a:rPr lang="en-US" b="0"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𝑏𝑐</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𝑝</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i="1" dirty="0"/>
                  <a:t>Carrier-Phase Enhancement</a:t>
                </a:r>
                <a:r>
                  <a:rPr lang="en-US" dirty="0"/>
                  <a:t> .</a:t>
                </a:r>
              </a:p>
              <a:p>
                <a:pPr marL="800100" lvl="1" indent="-342900" defTabSz="457200" hangingPunct="0">
                  <a:buFont typeface="Arial" panose="020B0604020202020204" pitchFamily="34" charset="0"/>
                  <a:buChar char="•"/>
                </a:pPr>
                <a:r>
                  <a:rPr lang="en-US" dirty="0"/>
                  <a:t>Receiver mixes self generated carrier with received carrier.  Low frequency beat is a measure of Doppler and hence relative speed of SV to receiver.</a:t>
                </a:r>
              </a:p>
              <a:p>
                <a:pPr marL="800100" lvl="1" indent="-342900" defTabSz="457200" hangingPunct="0">
                  <a:buFont typeface="Arial" panose="020B0604020202020204" pitchFamily="34" charset="0"/>
                  <a:buChar char="•"/>
                </a:pPr>
                <a:r>
                  <a:rPr lang="en-US" dirty="0"/>
                  <a:t>Corrects timing errors caused by non-zero PRN pulse transition using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dirty="0"/>
                  <a:t>The phase difference error in the normal GPS amounts to 2–3 m error. Carrier-Phase Enhancement reduces this to 3 cm (1.2 in). </a:t>
                </a:r>
              </a:p>
              <a:p>
                <a:pPr marL="800100" lvl="1" indent="-342900" defTabSz="457200" hangingPunct="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a:t>
                </a:r>
              </a:p>
              <a:p>
                <a:pPr marL="800100" lvl="1" indent="-342900" defTabSz="457200" hangingPunct="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𝑖𝑑𝑒𝑎𝑙</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d>
                      </m:e>
                    </m:func>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0</m:t>
                                </m:r>
                              </m:sub>
                            </m:sSub>
                          </m:e>
                        </m:d>
                      </m:e>
                    </m:func>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𝜑</m:t>
                                </m:r>
                              </m:e>
                              <m:sub>
                                <m:r>
                                  <a:rPr lang="en-US" b="0" i="1" dirty="0" smtClean="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b="0" i="1" dirty="0" smtClean="0">
                            <a:latin typeface="Cambria Math" panose="02040503050406030204" pitchFamily="18" charset="0"/>
                          </a:rPr>
                          <m:t>+</m:t>
                        </m:r>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𝑓</m:t>
                                </m:r>
                              </m:e>
                              <m:sub>
                                <m:r>
                                  <a:rPr lang="en-US" i="1" dirty="0">
                                    <a:latin typeface="Cambria Math" panose="02040503050406030204" pitchFamily="18" charset="0"/>
                                    <a:ea typeface="Cambria Math" panose="02040503050406030204" pitchFamily="18" charset="0"/>
                                  </a:rPr>
                                  <m:t>0</m:t>
                                </m:r>
                              </m:sub>
                            </m:sSub>
                          </m:e>
                        </m:d>
                      </m:e>
                    </m:func>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0</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sin</m:t>
                        </m:r>
                      </m:fName>
                      <m:e>
                        <m:d>
                          <m:dPr>
                            <m:ctrlPr>
                              <a:rPr lang="en-US" i="1" dirty="0">
                                <a:latin typeface="Cambria Math" panose="02040503050406030204" pitchFamily="18" charset="0"/>
                              </a:rPr>
                            </m:ctrlPr>
                          </m:dPr>
                          <m:e>
                            <m:r>
                              <a:rPr lang="en-US" i="1" dirty="0">
                                <a:latin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𝜑</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𝑆</m:t>
                            </m:r>
                          </m:sup>
                        </m:sSup>
                      </m:e>
                    </m:func>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sin</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𝑡</m:t>
                            </m:r>
                          </m:e>
                        </m:d>
                      </m:e>
                    </m:func>
                    <m:r>
                      <a:rPr lang="en-US" b="0"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p>
                          <m:sSupPr>
                            <m:ctrlPr>
                              <a:rPr lang="en-US" i="1" dirty="0">
                                <a:latin typeface="Cambria Math" panose="02040503050406030204" pitchFamily="18" charset="0"/>
                                <a:ea typeface="Cambria Math" panose="02040503050406030204" pitchFamily="18" charset="0"/>
                              </a:rPr>
                            </m:ctrlPr>
                          </m:sSup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𝐴</m:t>
                                </m:r>
                              </m:e>
                              <m:sub>
                                <m:r>
                                  <a:rPr lang="en-US" i="1" dirty="0">
                                    <a:latin typeface="Cambria Math" panose="02040503050406030204" pitchFamily="18" charset="0"/>
                                    <a:ea typeface="Cambria Math" panose="02040503050406030204" pitchFamily="18" charset="0"/>
                                  </a:rPr>
                                  <m:t>0</m:t>
                                </m:r>
                              </m:sub>
                            </m:sSub>
                          </m:e>
                          <m:sup>
                            <m:r>
                              <a:rPr lang="en-US" b="0" i="1" dirty="0" smtClean="0">
                                <a:latin typeface="Cambria Math" panose="02040503050406030204" pitchFamily="18" charset="0"/>
                                <a:ea typeface="Cambria Math" panose="02040503050406030204" pitchFamily="18" charset="0"/>
                              </a:rPr>
                              <m:t>𝐶</m:t>
                            </m:r>
                          </m:sup>
                        </m:sSup>
                        <m:r>
                          <m:rPr>
                            <m:sty m:val="p"/>
                          </m:rPr>
                          <a:rPr lang="en-US" b="0" i="0" dirty="0" smtClean="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𝜔</m:t>
                                </m:r>
                              </m:e>
                              <m:sub>
                                <m:r>
                                  <a:rPr lang="en-US" i="1" dirty="0">
                                    <a:latin typeface="Cambria Math" panose="02040503050406030204" pitchFamily="18" charset="0"/>
                                    <a:ea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𝑡</m:t>
                            </m:r>
                          </m:e>
                        </m:d>
                      </m:e>
                    </m:func>
                  </m:oMath>
                </a14:m>
                <a:endParaRPr lang="en-US" dirty="0"/>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0" y="1180216"/>
                <a:ext cx="11529391" cy="5434896"/>
              </a:xfrm>
              <a:prstGeom prst="rect">
                <a:avLst/>
              </a:prstGeom>
              <a:blipFill>
                <a:blip r:embed="rId3"/>
                <a:stretch>
                  <a:fillRect l="-660" r="-66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 differencing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2" y="1061088"/>
                <a:ext cx="8285967" cy="492060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r>
                  <a:rPr lang="en-US" sz="2000" dirty="0"/>
                  <a:t>Used in Differential GPS</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2" y="1061088"/>
                <a:ext cx="8285967" cy="4920606"/>
              </a:xfrm>
              <a:prstGeom prst="rect">
                <a:avLst/>
              </a:prstGeom>
              <a:blipFill>
                <a:blip r:embed="rId3"/>
                <a:stretch>
                  <a:fillRect l="-613" t="-25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823200" y="24993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cs typeface="Calibri" panose="020F0502020204030204" pitchFamily="34" charset="0"/>
                  </a:rPr>
                  <a:t>Thevenin equivalent relates effective area to effective length</a:t>
                </a: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8934756" y="37247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775300" y="5494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9414</TotalTime>
  <Words>8135</Words>
  <Application>Microsoft Macintosh PowerPoint</Application>
  <PresentationFormat>Widescreen</PresentationFormat>
  <Paragraphs>1800</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1220</cp:revision>
  <dcterms:created xsi:type="dcterms:W3CDTF">2021-07-06T18:24:07Z</dcterms:created>
  <dcterms:modified xsi:type="dcterms:W3CDTF">2022-08-27T20:03:35Z</dcterms:modified>
</cp:coreProperties>
</file>